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9" r:id="rId4"/>
    <p:sldId id="260" r:id="rId5"/>
    <p:sldId id="266" r:id="rId6"/>
    <p:sldId id="261" r:id="rId7"/>
    <p:sldId id="267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856861-C7A8-4555-A31C-2ADA69CB61A4}" type="datetimeFigureOut">
              <a:rPr lang="pl-PL" smtClean="0"/>
              <a:t>2015-12-14</a:t>
            </a:fld>
            <a:endParaRPr lang="pl-P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2E7F4-2C87-40ED-AE5A-CF7D19349EB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7014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2E7F4-2C87-40ED-AE5A-CF7D19349EB6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534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B2FF-85D1-463D-8B43-8E1FEFF3D4AF}" type="datetime1">
              <a:rPr lang="en-US" smtClean="0"/>
              <a:t>12/14/2015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BA172-E217-4551-899A-065CB50C7F83}" type="datetime1">
              <a:rPr lang="en-US" smtClean="0"/>
              <a:t>12/14/2015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D7AC-0F43-4F8F-9056-572EE865A0A9}" type="datetime1">
              <a:rPr lang="en-US" smtClean="0"/>
              <a:t>12/14/2015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ADC80-20B0-473D-8D7C-EB20CC488659}" type="datetime1">
              <a:rPr lang="en-US" smtClean="0"/>
              <a:t>12/14/2015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D79CF-D636-41A9-B14C-98CC1BBFDDB7}" type="datetime1">
              <a:rPr lang="en-US" smtClean="0"/>
              <a:t>12/14/2015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641C0-60D2-4F28-A25A-2C94BFD088D8}" type="datetime1">
              <a:rPr lang="en-US" smtClean="0"/>
              <a:t>12/14/2015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828E-CA4D-4237-92C1-3C34C6BAA256}" type="datetime1">
              <a:rPr lang="en-US" smtClean="0"/>
              <a:t>12/14/2015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BCDED-4CF9-458F-A018-09FA7FE6EF10}" type="datetime1">
              <a:rPr lang="en-US" smtClean="0"/>
              <a:t>12/14/2015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0DBF6-8A99-4783-B572-0B99467258F7}" type="datetime1">
              <a:rPr lang="en-US" smtClean="0"/>
              <a:t>12/14/2015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E72C3-1F79-4E72-AF5E-8E69794CE616}" type="datetime1">
              <a:rPr lang="en-US" smtClean="0"/>
              <a:t>12/14/2015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EE0D4-B470-4276-806F-653810E54937}" type="datetime1">
              <a:rPr lang="en-US" smtClean="0"/>
              <a:t>12/14/2015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0DCA7-441A-4E28-953F-BFEF4C2072ED}" type="datetime1">
              <a:rPr lang="en-US" smtClean="0"/>
              <a:t>12/14/2015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648D5-93EB-47F8-90E8-E587D366493F}" type="datetime1">
              <a:rPr lang="en-US" smtClean="0"/>
              <a:t>12/14/2015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C32D1-9E2B-4C96-8EC6-B19C69EE3F41}" type="datetime1">
              <a:rPr lang="en-US" smtClean="0"/>
              <a:t>12/14/2015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B837C-81D9-45EE-A262-89C0223D3436}" type="datetime1">
              <a:rPr lang="en-US" smtClean="0"/>
              <a:t>12/14/2015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C7845-1C35-4DB0-A867-757C01A09E16}" type="datetime1">
              <a:rPr lang="en-US" smtClean="0"/>
              <a:t>12/14/2015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C1AA3-6013-41AF-B547-B933C7F123B7}" type="datetime1">
              <a:rPr lang="en-US" smtClean="0"/>
              <a:t>12/14/2015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C365DD1-679A-4954-8E46-2EF6BC476E29}" type="datetime1">
              <a:rPr lang="en-US" smtClean="0"/>
              <a:t>12/14/2015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574589"/>
            <a:ext cx="8825658" cy="3329581"/>
          </a:xfrm>
        </p:spPr>
        <p:txBody>
          <a:bodyPr/>
          <a:lstStyle/>
          <a:p>
            <a:r>
              <a:rPr lang="pl-PL" dirty="0" smtClean="0"/>
              <a:t>Cięcia Alfa</a:t>
            </a:r>
            <a:r>
              <a:rPr lang="pl-PL" dirty="0" smtClean="0"/>
              <a:t>-Beta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3904169"/>
            <a:ext cx="8825658" cy="861420"/>
          </a:xfrm>
        </p:spPr>
        <p:txBody>
          <a:bodyPr/>
          <a:lstStyle/>
          <a:p>
            <a:r>
              <a:rPr lang="pl-PL" dirty="0" smtClean="0"/>
              <a:t>Przykład</a:t>
            </a:r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pole tekstowe 4"/>
          <p:cNvSpPr txBox="1"/>
          <p:nvPr/>
        </p:nvSpPr>
        <p:spPr>
          <a:xfrm>
            <a:off x="8818305" y="5801856"/>
            <a:ext cx="306846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l-PL" dirty="0" smtClean="0"/>
              <a:t>Jakub Dudziński</a:t>
            </a:r>
          </a:p>
          <a:p>
            <a:pPr algn="r"/>
            <a:r>
              <a:rPr lang="pl-PL" dirty="0" smtClean="0"/>
              <a:t>Konsultacja merytoryczna</a:t>
            </a:r>
          </a:p>
          <a:p>
            <a:pPr algn="r"/>
            <a:r>
              <a:rPr lang="pl-PL" dirty="0"/>
              <a:t>m</a:t>
            </a:r>
            <a:r>
              <a:rPr lang="pl-PL" dirty="0" smtClean="0"/>
              <a:t>gr inż. Piotr </a:t>
            </a:r>
            <a:r>
              <a:rPr lang="pl-PL" dirty="0" err="1" smtClean="0"/>
              <a:t>Beling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0935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410" y="453231"/>
            <a:ext cx="9950674" cy="1400530"/>
          </a:xfrm>
        </p:spPr>
        <p:txBody>
          <a:bodyPr/>
          <a:lstStyle/>
          <a:p>
            <a:r>
              <a:rPr lang="pl-PL" dirty="0"/>
              <a:t>W drzewie </a:t>
            </a:r>
            <a:r>
              <a:rPr lang="pl-PL" dirty="0" err="1" smtClean="0"/>
              <a:t>Alpha</a:t>
            </a:r>
            <a:r>
              <a:rPr lang="pl-PL" dirty="0" smtClean="0"/>
              <a:t>-Beta przeszukujemy </a:t>
            </a:r>
            <a:r>
              <a:rPr lang="pl-PL" dirty="0"/>
              <a:t>je dla dwóch graczy: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</a:t>
            </a:fld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0327" y="2891979"/>
            <a:ext cx="7165758" cy="4936653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009307" y="5842151"/>
            <a:ext cx="4009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solidFill>
                  <a:schemeClr val="bg1"/>
                </a:solidFill>
              </a:rPr>
              <a:t>3</a:t>
            </a:r>
            <a:endParaRPr lang="pl-PL" sz="28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638977" y="5851943"/>
            <a:ext cx="4009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960433" y="5842151"/>
            <a:ext cx="4009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solidFill>
                  <a:schemeClr val="bg1"/>
                </a:solidFill>
              </a:rPr>
              <a:t>8</a:t>
            </a:r>
            <a:endParaRPr lang="pl-PL" sz="28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845313" y="5834228"/>
            <a:ext cx="4009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0101087" y="5808590"/>
            <a:ext cx="4009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solidFill>
                  <a:schemeClr val="bg1"/>
                </a:solidFill>
              </a:rPr>
              <a:t>4</a:t>
            </a:r>
            <a:endParaRPr lang="pl-PL" sz="28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832430" y="5808590"/>
            <a:ext cx="4009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solidFill>
                  <a:schemeClr val="bg1"/>
                </a:solidFill>
              </a:rPr>
              <a:t>9</a:t>
            </a:r>
            <a:endParaRPr lang="pl-PL" sz="28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1531687" y="5808590"/>
            <a:ext cx="4009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solidFill>
                  <a:schemeClr val="bg1"/>
                </a:solidFill>
              </a:rPr>
              <a:t>2</a:t>
            </a:r>
            <a:endParaRPr lang="pl-PL" sz="2800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115355" y="4742183"/>
            <a:ext cx="4009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807128" y="2917617"/>
            <a:ext cx="6164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chemeClr val="bg1"/>
                </a:solidFill>
              </a:rPr>
              <a:t>(4, 7)</a:t>
            </a:r>
            <a:endParaRPr lang="pl-PL" sz="14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5223" y="1934533"/>
            <a:ext cx="84586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Gracz MAX </a:t>
            </a:r>
            <a:r>
              <a:rPr lang="pl-PL" dirty="0" smtClean="0"/>
              <a:t>maksymalizuje funkcję wypłaty </a:t>
            </a:r>
            <a:r>
              <a:rPr lang="pl-PL" dirty="0"/>
              <a:t>≥ </a:t>
            </a:r>
            <a:r>
              <a:rPr lang="pl-PL" dirty="0" smtClean="0"/>
              <a:t>wybiera największą wartość</a:t>
            </a:r>
          </a:p>
          <a:p>
            <a:r>
              <a:rPr lang="pl-PL" b="1" dirty="0" smtClean="0"/>
              <a:t>Gracz MIN </a:t>
            </a:r>
            <a:r>
              <a:rPr lang="pl-PL" dirty="0" smtClean="0"/>
              <a:t>minimalizuje funkcję wypłaty </a:t>
            </a:r>
            <a:r>
              <a:rPr lang="pl-PL" dirty="0"/>
              <a:t>≥ </a:t>
            </a:r>
            <a:r>
              <a:rPr lang="pl-PL" dirty="0" smtClean="0"/>
              <a:t>wybiera najmniejszą wartość</a:t>
            </a:r>
            <a:endParaRPr lang="pl-PL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14060" y="2891979"/>
            <a:ext cx="4584431" cy="372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Cięcie alfa:</a:t>
            </a:r>
            <a:r>
              <a:rPr kumimoji="0" 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oceniając węzeł przez maksymalizację funkcji wypłaty (dzieci) możemy zakończyć wyznaczanie oceny dziecka natychmiast po stwierdzeniu, że musi być ona niższa niż dotychczasowe maksimum</a:t>
            </a:r>
            <a:r>
              <a:rPr kumimoji="0" lang="pl-PL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  <a:r>
              <a:rPr kumimoji="0" 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lang="pl-PL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Cięcie beta:</a:t>
            </a:r>
            <a:r>
              <a:rPr kumimoji="0" 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oceniając węzeł przez minimalizację ocen węzłów potomnych (dzieci) możemy zakończyć wyznaczanie oceny dziecka natychmiast po stwierdzeniu, że musi być ona wyższa niż dotychczasowe minimum</a:t>
            </a:r>
            <a:r>
              <a:rPr kumimoji="0" lang="pl-PL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AutoShape 2" descr="\alpha \,"/>
          <p:cNvSpPr>
            <a:spLocks noChangeAspect="1" noChangeArrowheads="1"/>
          </p:cNvSpPr>
          <p:nvPr/>
        </p:nvSpPr>
        <p:spPr bwMode="auto">
          <a:xfrm>
            <a:off x="4460875" y="-1968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8" name="AutoShape 3" descr="\beta \,"/>
          <p:cNvSpPr>
            <a:spLocks noChangeAspect="1" noChangeArrowheads="1"/>
          </p:cNvSpPr>
          <p:nvPr/>
        </p:nvSpPr>
        <p:spPr bwMode="auto">
          <a:xfrm>
            <a:off x="4841875" y="36671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1" name="TextBox 20"/>
          <p:cNvSpPr txBox="1"/>
          <p:nvPr/>
        </p:nvSpPr>
        <p:spPr>
          <a:xfrm>
            <a:off x="6276051" y="5851943"/>
            <a:ext cx="4009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solidFill>
                  <a:schemeClr val="bg1"/>
                </a:solidFill>
              </a:rPr>
              <a:t>9</a:t>
            </a:r>
            <a:endParaRPr lang="pl-PL" sz="2800" dirty="0">
              <a:solidFill>
                <a:schemeClr val="bg1"/>
              </a:solidFill>
            </a:endParaRPr>
          </a:p>
        </p:txBody>
      </p:sp>
      <p:sp>
        <p:nvSpPr>
          <p:cNvPr id="28" name="TextBox 40"/>
          <p:cNvSpPr txBox="1"/>
          <p:nvPr/>
        </p:nvSpPr>
        <p:spPr>
          <a:xfrm>
            <a:off x="11555803" y="3315389"/>
            <a:ext cx="5325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dirty="0" smtClean="0"/>
              <a:t>MAX</a:t>
            </a:r>
            <a:endParaRPr lang="pl-PL" sz="1200" dirty="0"/>
          </a:p>
        </p:txBody>
      </p:sp>
      <p:sp>
        <p:nvSpPr>
          <p:cNvPr id="29" name="TextBox 41"/>
          <p:cNvSpPr txBox="1"/>
          <p:nvPr/>
        </p:nvSpPr>
        <p:spPr>
          <a:xfrm>
            <a:off x="11555803" y="4111497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dirty="0" smtClean="0"/>
              <a:t>MIN</a:t>
            </a:r>
            <a:endParaRPr lang="pl-PL" sz="1200" dirty="0"/>
          </a:p>
        </p:txBody>
      </p:sp>
      <p:sp>
        <p:nvSpPr>
          <p:cNvPr id="30" name="TextBox 42"/>
          <p:cNvSpPr txBox="1"/>
          <p:nvPr/>
        </p:nvSpPr>
        <p:spPr>
          <a:xfrm>
            <a:off x="11555803" y="4859907"/>
            <a:ext cx="5325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dirty="0" smtClean="0"/>
              <a:t>MAX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321691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027" y="372528"/>
            <a:ext cx="3960000" cy="6120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Algorytmy wywołuje się rekurencyjnie w oryginalnym oknie α=4, β=7, aż do osiągnięcia liścia najbardziej wysuniętego na lewo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r>
              <a:rPr lang="pl-PL" dirty="0"/>
              <a:t>Jego wartość 3 zwracana jest do </a:t>
            </a:r>
            <a:r>
              <a:rPr lang="pl-PL" dirty="0" smtClean="0"/>
              <a:t>rodzica MAX.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r>
              <a:rPr lang="pl-PL" dirty="0"/>
              <a:t>Ponieważ bieżące maksimum tego rodzica (3) jest mniejsze od </a:t>
            </a:r>
            <a:r>
              <a:rPr lang="pl-PL" dirty="0" smtClean="0"/>
              <a:t>β (</a:t>
            </a:r>
            <a:r>
              <a:rPr lang="pl-PL" dirty="0" smtClean="0"/>
              <a:t>3&lt;β), </a:t>
            </a:r>
            <a:r>
              <a:rPr lang="pl-PL" dirty="0"/>
              <a:t>to </a:t>
            </a:r>
            <a:r>
              <a:rPr lang="pl-PL" b="1" dirty="0"/>
              <a:t>nie</a:t>
            </a:r>
            <a:r>
              <a:rPr lang="pl-PL" dirty="0"/>
              <a:t> następuje odcięcie (jego wartość wciąż może zmieścić się w oknie). Odwiedzane jest jego drugie dziecko, </a:t>
            </a:r>
            <a:r>
              <a:rPr lang="pl-PL" dirty="0" smtClean="0"/>
              <a:t>ponieważ </a:t>
            </a:r>
            <a:r>
              <a:rPr lang="pl-PL" dirty="0"/>
              <a:t>wartość 3 jest mniejsza od </a:t>
            </a:r>
            <a:r>
              <a:rPr lang="pl-PL" dirty="0" smtClean="0"/>
              <a:t>α (</a:t>
            </a:r>
            <a:r>
              <a:rPr lang="pl-PL" dirty="0" smtClean="0"/>
              <a:t>3&lt;α) </a:t>
            </a:r>
            <a:r>
              <a:rPr lang="pl-PL" dirty="0"/>
              <a:t>to nie zawęża ona okna poszukiwań.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8038" y="1257168"/>
            <a:ext cx="7840400" cy="540142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139403" y="3348025"/>
            <a:ext cx="330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solidFill>
                  <a:srgbClr val="FF0000"/>
                </a:solidFill>
              </a:rPr>
              <a:t>3</a:t>
            </a:r>
            <a:endParaRPr lang="pl-PL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81689" y="4546362"/>
            <a:ext cx="330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08060" y="4546362"/>
            <a:ext cx="330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solidFill>
                  <a:schemeClr val="bg1"/>
                </a:solidFill>
              </a:rPr>
              <a:t>8</a:t>
            </a:r>
            <a:endParaRPr lang="pl-PL" sz="2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77129" y="4546362"/>
            <a:ext cx="330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062598" y="4546362"/>
            <a:ext cx="330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solidFill>
                  <a:schemeClr val="bg1"/>
                </a:solidFill>
              </a:rPr>
              <a:t>4</a:t>
            </a:r>
            <a:endParaRPr lang="pl-PL" sz="28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871312" y="4546362"/>
            <a:ext cx="330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solidFill>
                  <a:schemeClr val="bg1"/>
                </a:solidFill>
              </a:rPr>
              <a:t>9</a:t>
            </a:r>
            <a:endParaRPr lang="pl-PL" sz="28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648470" y="4546362"/>
            <a:ext cx="330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solidFill>
                  <a:schemeClr val="bg1"/>
                </a:solidFill>
              </a:rPr>
              <a:t>2</a:t>
            </a:r>
            <a:endParaRPr lang="pl-PL" sz="28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976586" y="3314345"/>
            <a:ext cx="330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480209" y="1453797"/>
            <a:ext cx="6751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>
                <a:solidFill>
                  <a:schemeClr val="bg1"/>
                </a:solidFill>
              </a:rPr>
              <a:t>(4, 7)</a:t>
            </a:r>
            <a:endParaRPr lang="pl-PL" sz="1600" dirty="0">
              <a:solidFill>
                <a:schemeClr val="bg1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6793907" y="1905712"/>
            <a:ext cx="880216" cy="29055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5512037" y="2803021"/>
            <a:ext cx="376015" cy="35892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969960" y="1549418"/>
            <a:ext cx="4443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050" dirty="0" smtClean="0">
                <a:solidFill>
                  <a:srgbClr val="FF0000"/>
                </a:solidFill>
              </a:rPr>
              <a:t>α</a:t>
            </a:r>
            <a:r>
              <a:rPr lang="pl-PL" sz="1050" dirty="0" smtClean="0">
                <a:solidFill>
                  <a:srgbClr val="FF0000"/>
                </a:solidFill>
              </a:rPr>
              <a:t>=4</a:t>
            </a:r>
          </a:p>
          <a:p>
            <a:r>
              <a:rPr lang="el-GR" sz="1050" dirty="0" smtClean="0">
                <a:solidFill>
                  <a:srgbClr val="FF0000"/>
                </a:solidFill>
              </a:rPr>
              <a:t>β</a:t>
            </a:r>
            <a:r>
              <a:rPr lang="pl-PL" sz="1050" dirty="0" smtClean="0">
                <a:solidFill>
                  <a:srgbClr val="FF0000"/>
                </a:solidFill>
              </a:rPr>
              <a:t>=7</a:t>
            </a:r>
            <a:endParaRPr lang="pl-PL" sz="105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80717" y="2526459"/>
            <a:ext cx="4443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050" dirty="0" smtClean="0">
                <a:solidFill>
                  <a:srgbClr val="FF0000"/>
                </a:solidFill>
              </a:rPr>
              <a:t>α</a:t>
            </a:r>
            <a:r>
              <a:rPr lang="pl-PL" sz="1050" dirty="0" smtClean="0">
                <a:solidFill>
                  <a:srgbClr val="FF0000"/>
                </a:solidFill>
              </a:rPr>
              <a:t>=4</a:t>
            </a:r>
          </a:p>
          <a:p>
            <a:r>
              <a:rPr lang="el-GR" sz="1050" dirty="0" smtClean="0">
                <a:solidFill>
                  <a:srgbClr val="FF0000"/>
                </a:solidFill>
              </a:rPr>
              <a:t>β</a:t>
            </a:r>
            <a:r>
              <a:rPr lang="pl-PL" sz="1050" dirty="0" smtClean="0">
                <a:solidFill>
                  <a:srgbClr val="FF0000"/>
                </a:solidFill>
              </a:rPr>
              <a:t>=7</a:t>
            </a:r>
            <a:endParaRPr lang="pl-PL" sz="105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472476" y="4546362"/>
            <a:ext cx="330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solidFill>
                  <a:srgbClr val="FF0000"/>
                </a:solidFill>
              </a:rPr>
              <a:t>3</a:t>
            </a:r>
            <a:endParaRPr lang="pl-PL" sz="2800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472476" y="3662831"/>
            <a:ext cx="4443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050" dirty="0" smtClean="0">
                <a:solidFill>
                  <a:srgbClr val="FF0000"/>
                </a:solidFill>
              </a:rPr>
              <a:t>α</a:t>
            </a:r>
            <a:r>
              <a:rPr lang="pl-PL" sz="1050" dirty="0" smtClean="0">
                <a:solidFill>
                  <a:srgbClr val="FF0000"/>
                </a:solidFill>
              </a:rPr>
              <a:t>=4</a:t>
            </a:r>
          </a:p>
          <a:p>
            <a:r>
              <a:rPr lang="el-GR" sz="1050" dirty="0" smtClean="0">
                <a:solidFill>
                  <a:srgbClr val="FF0000"/>
                </a:solidFill>
              </a:rPr>
              <a:t>β</a:t>
            </a:r>
            <a:r>
              <a:rPr lang="pl-PL" sz="1050" dirty="0" smtClean="0">
                <a:solidFill>
                  <a:srgbClr val="FF0000"/>
                </a:solidFill>
              </a:rPr>
              <a:t>=7</a:t>
            </a:r>
            <a:endParaRPr lang="pl-PL" sz="1050" dirty="0">
              <a:solidFill>
                <a:srgbClr val="FF0000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4658298" y="3922520"/>
            <a:ext cx="330348" cy="43583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4924575" y="4051887"/>
            <a:ext cx="265115" cy="40047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1459567" y="1767212"/>
            <a:ext cx="5325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dirty="0" smtClean="0"/>
              <a:t>MAX</a:t>
            </a:r>
            <a:endParaRPr lang="pl-PL" sz="1200" dirty="0"/>
          </a:p>
        </p:txBody>
      </p:sp>
      <p:sp>
        <p:nvSpPr>
          <p:cNvPr id="42" name="TextBox 41"/>
          <p:cNvSpPr txBox="1"/>
          <p:nvPr/>
        </p:nvSpPr>
        <p:spPr>
          <a:xfrm>
            <a:off x="11459567" y="2636353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dirty="0" smtClean="0"/>
              <a:t>MIN</a:t>
            </a:r>
            <a:endParaRPr lang="pl-PL" sz="1200" dirty="0"/>
          </a:p>
        </p:txBody>
      </p:sp>
      <p:sp>
        <p:nvSpPr>
          <p:cNvPr id="43" name="TextBox 42"/>
          <p:cNvSpPr txBox="1"/>
          <p:nvPr/>
        </p:nvSpPr>
        <p:spPr>
          <a:xfrm>
            <a:off x="11459567" y="3498170"/>
            <a:ext cx="5325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dirty="0" smtClean="0"/>
              <a:t>MAX</a:t>
            </a:r>
            <a:endParaRPr lang="pl-PL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5889133" y="4552045"/>
            <a:ext cx="330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solidFill>
                  <a:schemeClr val="bg1"/>
                </a:solidFill>
              </a:rPr>
              <a:t>9</a:t>
            </a:r>
            <a:endParaRPr lang="pl-PL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61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8038" y="1257168"/>
            <a:ext cx="7840400" cy="540142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178364" y="4546362"/>
            <a:ext cx="330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08060" y="4546362"/>
            <a:ext cx="330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solidFill>
                  <a:schemeClr val="bg1"/>
                </a:solidFill>
              </a:rPr>
              <a:t>8</a:t>
            </a:r>
            <a:endParaRPr lang="pl-PL" sz="2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77129" y="4546362"/>
            <a:ext cx="330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062598" y="4546362"/>
            <a:ext cx="330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solidFill>
                  <a:schemeClr val="bg1"/>
                </a:solidFill>
              </a:rPr>
              <a:t>4</a:t>
            </a:r>
            <a:endParaRPr lang="pl-PL" sz="28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871312" y="4546362"/>
            <a:ext cx="330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solidFill>
                  <a:schemeClr val="bg1"/>
                </a:solidFill>
              </a:rPr>
              <a:t>9</a:t>
            </a:r>
            <a:endParaRPr lang="pl-PL" sz="28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648470" y="4546362"/>
            <a:ext cx="330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solidFill>
                  <a:schemeClr val="bg1"/>
                </a:solidFill>
              </a:rPr>
              <a:t>2</a:t>
            </a:r>
            <a:endParaRPr lang="pl-PL" sz="28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976586" y="3314345"/>
            <a:ext cx="330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480209" y="1453797"/>
            <a:ext cx="6751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>
                <a:solidFill>
                  <a:schemeClr val="bg1"/>
                </a:solidFill>
              </a:rPr>
              <a:t>(4, 7)</a:t>
            </a:r>
            <a:endParaRPr lang="pl-PL" sz="1600" dirty="0">
              <a:solidFill>
                <a:schemeClr val="bg1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6793907" y="1905712"/>
            <a:ext cx="880216" cy="2905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5512037" y="2803021"/>
            <a:ext cx="376015" cy="3589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969960" y="1549418"/>
            <a:ext cx="4443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050" dirty="0" smtClean="0">
                <a:solidFill>
                  <a:schemeClr val="bg1"/>
                </a:solidFill>
              </a:rPr>
              <a:t>α</a:t>
            </a:r>
            <a:r>
              <a:rPr lang="pl-PL" sz="1050" dirty="0" smtClean="0">
                <a:solidFill>
                  <a:schemeClr val="bg1"/>
                </a:solidFill>
              </a:rPr>
              <a:t>=4</a:t>
            </a:r>
          </a:p>
          <a:p>
            <a:r>
              <a:rPr lang="el-GR" sz="1050" dirty="0" smtClean="0">
                <a:solidFill>
                  <a:schemeClr val="bg1"/>
                </a:solidFill>
              </a:rPr>
              <a:t>β</a:t>
            </a:r>
            <a:r>
              <a:rPr lang="pl-PL" sz="1050" dirty="0" smtClean="0">
                <a:solidFill>
                  <a:schemeClr val="bg1"/>
                </a:solidFill>
              </a:rPr>
              <a:t>=7</a:t>
            </a:r>
            <a:endParaRPr lang="pl-PL" sz="105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80717" y="2526459"/>
            <a:ext cx="4443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050" dirty="0" smtClean="0">
                <a:solidFill>
                  <a:schemeClr val="bg1"/>
                </a:solidFill>
              </a:rPr>
              <a:t>α</a:t>
            </a:r>
            <a:r>
              <a:rPr lang="pl-PL" sz="1050" dirty="0" smtClean="0">
                <a:solidFill>
                  <a:schemeClr val="bg1"/>
                </a:solidFill>
              </a:rPr>
              <a:t>=4</a:t>
            </a:r>
          </a:p>
          <a:p>
            <a:r>
              <a:rPr lang="el-GR" sz="1050" dirty="0" smtClean="0">
                <a:solidFill>
                  <a:schemeClr val="bg1"/>
                </a:solidFill>
              </a:rPr>
              <a:t>β</a:t>
            </a:r>
            <a:r>
              <a:rPr lang="pl-PL" sz="1050" dirty="0" smtClean="0">
                <a:solidFill>
                  <a:schemeClr val="bg1"/>
                </a:solidFill>
              </a:rPr>
              <a:t>=7</a:t>
            </a:r>
            <a:endParaRPr lang="pl-PL" sz="1050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472476" y="4546362"/>
            <a:ext cx="330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solidFill>
                  <a:schemeClr val="bg1"/>
                </a:solidFill>
              </a:rPr>
              <a:t>3</a:t>
            </a:r>
            <a:endParaRPr lang="pl-PL" sz="2800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76214" y="4177122"/>
            <a:ext cx="4443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050" dirty="0" smtClean="0">
                <a:solidFill>
                  <a:srgbClr val="FF0000"/>
                </a:solidFill>
              </a:rPr>
              <a:t>α</a:t>
            </a:r>
            <a:r>
              <a:rPr lang="pl-PL" sz="1050" dirty="0" smtClean="0">
                <a:solidFill>
                  <a:srgbClr val="FF0000"/>
                </a:solidFill>
              </a:rPr>
              <a:t>=4</a:t>
            </a:r>
          </a:p>
          <a:p>
            <a:r>
              <a:rPr lang="el-GR" sz="1050" dirty="0" smtClean="0">
                <a:solidFill>
                  <a:srgbClr val="FF0000"/>
                </a:solidFill>
              </a:rPr>
              <a:t>β</a:t>
            </a:r>
            <a:r>
              <a:rPr lang="pl-PL" sz="1050" dirty="0" smtClean="0">
                <a:solidFill>
                  <a:srgbClr val="FF0000"/>
                </a:solidFill>
              </a:rPr>
              <a:t>=7</a:t>
            </a:r>
            <a:endParaRPr lang="pl-PL" sz="1050" dirty="0">
              <a:solidFill>
                <a:srgbClr val="FF0000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4612382" y="3905045"/>
            <a:ext cx="330348" cy="4358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1459567" y="1767212"/>
            <a:ext cx="5325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dirty="0" smtClean="0"/>
              <a:t>MAX</a:t>
            </a:r>
            <a:endParaRPr lang="pl-PL" sz="1200" dirty="0"/>
          </a:p>
        </p:txBody>
      </p:sp>
      <p:sp>
        <p:nvSpPr>
          <p:cNvPr id="42" name="TextBox 41"/>
          <p:cNvSpPr txBox="1"/>
          <p:nvPr/>
        </p:nvSpPr>
        <p:spPr>
          <a:xfrm>
            <a:off x="11459567" y="2636353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dirty="0" smtClean="0"/>
              <a:t>MIN</a:t>
            </a:r>
            <a:endParaRPr lang="pl-PL" sz="1200" dirty="0"/>
          </a:p>
        </p:txBody>
      </p:sp>
      <p:sp>
        <p:nvSpPr>
          <p:cNvPr id="43" name="TextBox 42"/>
          <p:cNvSpPr txBox="1"/>
          <p:nvPr/>
        </p:nvSpPr>
        <p:spPr>
          <a:xfrm>
            <a:off x="11459567" y="3498170"/>
            <a:ext cx="5325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dirty="0" smtClean="0"/>
              <a:t>MAX</a:t>
            </a:r>
            <a:endParaRPr lang="pl-PL" sz="1200" dirty="0"/>
          </a:p>
        </p:txBody>
      </p:sp>
      <p:cxnSp>
        <p:nvCxnSpPr>
          <p:cNvPr id="27" name="Straight Arrow Connector 26"/>
          <p:cNvCxnSpPr/>
          <p:nvPr/>
        </p:nvCxnSpPr>
        <p:spPr>
          <a:xfrm flipH="1" flipV="1">
            <a:off x="5417506" y="4019500"/>
            <a:ext cx="11416" cy="41427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5265429" y="4038719"/>
            <a:ext cx="3334" cy="41894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472476" y="3662831"/>
            <a:ext cx="4443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050" dirty="0" smtClean="0">
                <a:solidFill>
                  <a:schemeClr val="bg1"/>
                </a:solidFill>
              </a:rPr>
              <a:t>α</a:t>
            </a:r>
            <a:r>
              <a:rPr lang="pl-PL" sz="1050" dirty="0" smtClean="0">
                <a:solidFill>
                  <a:schemeClr val="bg1"/>
                </a:solidFill>
              </a:rPr>
              <a:t>=4</a:t>
            </a:r>
          </a:p>
          <a:p>
            <a:r>
              <a:rPr lang="el-GR" sz="1050" dirty="0" smtClean="0">
                <a:solidFill>
                  <a:schemeClr val="bg1"/>
                </a:solidFill>
              </a:rPr>
              <a:t>β</a:t>
            </a:r>
            <a:r>
              <a:rPr lang="pl-PL" sz="1050" dirty="0" smtClean="0">
                <a:solidFill>
                  <a:schemeClr val="bg1"/>
                </a:solidFill>
              </a:rPr>
              <a:t>=7</a:t>
            </a:r>
            <a:endParaRPr lang="pl-PL" sz="1050" dirty="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139403" y="3348025"/>
            <a:ext cx="330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solidFill>
                  <a:srgbClr val="FF0000"/>
                </a:solidFill>
              </a:rPr>
              <a:t>8</a:t>
            </a:r>
            <a:endParaRPr lang="pl-PL" sz="2800" dirty="0">
              <a:solidFill>
                <a:srgbClr val="FF0000"/>
              </a:solidFill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 flipV="1">
            <a:off x="4735841" y="3957882"/>
            <a:ext cx="303829" cy="4004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889133" y="4545128"/>
            <a:ext cx="330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solidFill>
                  <a:schemeClr val="bg1"/>
                </a:solidFill>
              </a:rPr>
              <a:t>9</a:t>
            </a:r>
            <a:endParaRPr lang="pl-PL" sz="2800" dirty="0">
              <a:solidFill>
                <a:schemeClr val="bg1"/>
              </a:solidFill>
            </a:endParaRPr>
          </a:p>
        </p:txBody>
      </p:sp>
      <p:sp>
        <p:nvSpPr>
          <p:cNvPr id="45" name="Multiply 44"/>
          <p:cNvSpPr/>
          <p:nvPr/>
        </p:nvSpPr>
        <p:spPr>
          <a:xfrm>
            <a:off x="5525862" y="3957882"/>
            <a:ext cx="497817" cy="497817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FF0000"/>
              </a:solidFill>
            </a:endParaRPr>
          </a:p>
        </p:txBody>
      </p:sp>
      <p:sp>
        <p:nvSpPr>
          <p:cNvPr id="33" name="Content Placeholder 2"/>
          <p:cNvSpPr>
            <a:spLocks noGrp="1"/>
          </p:cNvSpPr>
          <p:nvPr>
            <p:ph idx="1"/>
          </p:nvPr>
        </p:nvSpPr>
        <p:spPr>
          <a:xfrm>
            <a:off x="185027" y="372528"/>
            <a:ext cx="3960000" cy="6120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Wartość liścia dla naszego rodzica „MAX” jest większa od aktualnej 3, dlatego zmieniamy wartość z 3 na 8.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Następnie następuje powrót bo 8 ≥ β (8 ≥ 7).</a:t>
            </a:r>
          </a:p>
          <a:p>
            <a:pPr marL="0" indent="0">
              <a:buNone/>
            </a:pPr>
            <a:r>
              <a:rPr lang="pl-PL" dirty="0"/>
              <a:t>Dlatego kolejny, trzeci liść jest odcinany.</a:t>
            </a:r>
          </a:p>
        </p:txBody>
      </p:sp>
    </p:spTree>
    <p:extLst>
      <p:ext uri="{BB962C8B-B14F-4D97-AF65-F5344CB8AC3E}">
        <p14:creationId xmlns:p14="http://schemas.microsoft.com/office/powerpoint/2010/main" val="66297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8038" y="1257168"/>
            <a:ext cx="7840400" cy="540142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114267" y="2374743"/>
            <a:ext cx="330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solidFill>
                  <a:srgbClr val="FF0000"/>
                </a:solidFill>
              </a:rPr>
              <a:t>8</a:t>
            </a:r>
            <a:endParaRPr lang="pl-PL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08060" y="4546362"/>
            <a:ext cx="330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solidFill>
                  <a:schemeClr val="bg1"/>
                </a:solidFill>
              </a:rPr>
              <a:t>8</a:t>
            </a:r>
            <a:endParaRPr lang="pl-PL" sz="2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77129" y="4546362"/>
            <a:ext cx="330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062598" y="4546362"/>
            <a:ext cx="330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solidFill>
                  <a:schemeClr val="bg1"/>
                </a:solidFill>
              </a:rPr>
              <a:t>4</a:t>
            </a:r>
            <a:endParaRPr lang="pl-PL" sz="28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871312" y="4546362"/>
            <a:ext cx="330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solidFill>
                  <a:schemeClr val="bg1"/>
                </a:solidFill>
              </a:rPr>
              <a:t>9</a:t>
            </a:r>
            <a:endParaRPr lang="pl-PL" sz="28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648470" y="4546362"/>
            <a:ext cx="330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solidFill>
                  <a:schemeClr val="bg1"/>
                </a:solidFill>
              </a:rPr>
              <a:t>2</a:t>
            </a:r>
            <a:endParaRPr lang="pl-PL" sz="28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976586" y="3314345"/>
            <a:ext cx="330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480209" y="1453797"/>
            <a:ext cx="6751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>
                <a:solidFill>
                  <a:schemeClr val="bg1"/>
                </a:solidFill>
              </a:rPr>
              <a:t>(4, 7)</a:t>
            </a:r>
            <a:endParaRPr lang="pl-PL" sz="1600" dirty="0">
              <a:solidFill>
                <a:schemeClr val="bg1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6793907" y="1905712"/>
            <a:ext cx="880216" cy="2905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5512037" y="2803021"/>
            <a:ext cx="376015" cy="3589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969960" y="1549418"/>
            <a:ext cx="4443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050" dirty="0" smtClean="0">
                <a:solidFill>
                  <a:schemeClr val="bg1"/>
                </a:solidFill>
              </a:rPr>
              <a:t>α</a:t>
            </a:r>
            <a:r>
              <a:rPr lang="pl-PL" sz="1050" dirty="0" smtClean="0">
                <a:solidFill>
                  <a:schemeClr val="bg1"/>
                </a:solidFill>
              </a:rPr>
              <a:t>=4</a:t>
            </a:r>
          </a:p>
          <a:p>
            <a:r>
              <a:rPr lang="el-GR" sz="1050" dirty="0" smtClean="0">
                <a:solidFill>
                  <a:schemeClr val="bg1"/>
                </a:solidFill>
              </a:rPr>
              <a:t>β</a:t>
            </a:r>
            <a:r>
              <a:rPr lang="pl-PL" sz="1050" dirty="0" smtClean="0">
                <a:solidFill>
                  <a:schemeClr val="bg1"/>
                </a:solidFill>
              </a:rPr>
              <a:t>=7</a:t>
            </a:r>
            <a:endParaRPr lang="pl-PL" sz="105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80717" y="2526459"/>
            <a:ext cx="4443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050" dirty="0" smtClean="0">
                <a:solidFill>
                  <a:schemeClr val="bg1"/>
                </a:solidFill>
              </a:rPr>
              <a:t>α</a:t>
            </a:r>
            <a:r>
              <a:rPr lang="pl-PL" sz="1050" dirty="0" smtClean="0">
                <a:solidFill>
                  <a:schemeClr val="bg1"/>
                </a:solidFill>
              </a:rPr>
              <a:t>=4</a:t>
            </a:r>
          </a:p>
          <a:p>
            <a:r>
              <a:rPr lang="el-GR" sz="1050" dirty="0" smtClean="0">
                <a:solidFill>
                  <a:schemeClr val="bg1"/>
                </a:solidFill>
              </a:rPr>
              <a:t>β</a:t>
            </a:r>
            <a:r>
              <a:rPr lang="pl-PL" sz="1050" dirty="0" smtClean="0">
                <a:solidFill>
                  <a:schemeClr val="bg1"/>
                </a:solidFill>
              </a:rPr>
              <a:t>=7</a:t>
            </a:r>
            <a:endParaRPr lang="pl-PL" sz="1050" dirty="0">
              <a:solidFill>
                <a:schemeClr val="bg1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flipV="1">
            <a:off x="5774459" y="3039250"/>
            <a:ext cx="349650" cy="34963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1459567" y="1767212"/>
            <a:ext cx="5325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dirty="0" smtClean="0"/>
              <a:t>MAX</a:t>
            </a:r>
            <a:endParaRPr lang="pl-PL" sz="1200" dirty="0"/>
          </a:p>
        </p:txBody>
      </p:sp>
      <p:sp>
        <p:nvSpPr>
          <p:cNvPr id="42" name="TextBox 41"/>
          <p:cNvSpPr txBox="1"/>
          <p:nvPr/>
        </p:nvSpPr>
        <p:spPr>
          <a:xfrm>
            <a:off x="11459567" y="2636353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dirty="0" smtClean="0"/>
              <a:t>MIN</a:t>
            </a:r>
            <a:endParaRPr lang="pl-PL" sz="1200" dirty="0"/>
          </a:p>
        </p:txBody>
      </p:sp>
      <p:sp>
        <p:nvSpPr>
          <p:cNvPr id="43" name="TextBox 42"/>
          <p:cNvSpPr txBox="1"/>
          <p:nvPr/>
        </p:nvSpPr>
        <p:spPr>
          <a:xfrm>
            <a:off x="11459567" y="3498170"/>
            <a:ext cx="5325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dirty="0" smtClean="0"/>
              <a:t>MAX</a:t>
            </a:r>
            <a:endParaRPr lang="pl-PL" sz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4472476" y="3662831"/>
            <a:ext cx="4443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050" dirty="0" smtClean="0">
                <a:solidFill>
                  <a:schemeClr val="bg1"/>
                </a:solidFill>
              </a:rPr>
              <a:t>α</a:t>
            </a:r>
            <a:r>
              <a:rPr lang="pl-PL" sz="1050" dirty="0" smtClean="0">
                <a:solidFill>
                  <a:schemeClr val="bg1"/>
                </a:solidFill>
              </a:rPr>
              <a:t>=4</a:t>
            </a:r>
          </a:p>
          <a:p>
            <a:r>
              <a:rPr lang="el-GR" sz="1050" dirty="0" smtClean="0">
                <a:solidFill>
                  <a:schemeClr val="bg1"/>
                </a:solidFill>
              </a:rPr>
              <a:t>β</a:t>
            </a:r>
            <a:r>
              <a:rPr lang="pl-PL" sz="1050" dirty="0" smtClean="0">
                <a:solidFill>
                  <a:schemeClr val="bg1"/>
                </a:solidFill>
              </a:rPr>
              <a:t>=7</a:t>
            </a:r>
            <a:endParaRPr lang="pl-PL" sz="1050" dirty="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139403" y="3348025"/>
            <a:ext cx="330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solidFill>
                  <a:srgbClr val="FF0000"/>
                </a:solidFill>
              </a:rPr>
              <a:t>8</a:t>
            </a:r>
            <a:endParaRPr lang="pl-PL" sz="2800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178364" y="4546362"/>
            <a:ext cx="330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472476" y="4546362"/>
            <a:ext cx="330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solidFill>
                  <a:schemeClr val="bg1"/>
                </a:solidFill>
              </a:rPr>
              <a:t>3</a:t>
            </a:r>
            <a:endParaRPr lang="pl-PL" sz="2800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876214" y="4177122"/>
            <a:ext cx="4443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050" dirty="0" smtClean="0">
                <a:solidFill>
                  <a:schemeClr val="bg1"/>
                </a:solidFill>
              </a:rPr>
              <a:t>α</a:t>
            </a:r>
            <a:r>
              <a:rPr lang="pl-PL" sz="1050" dirty="0" smtClean="0">
                <a:solidFill>
                  <a:schemeClr val="bg1"/>
                </a:solidFill>
              </a:rPr>
              <a:t>=4</a:t>
            </a:r>
          </a:p>
          <a:p>
            <a:r>
              <a:rPr lang="el-GR" sz="1050" dirty="0" smtClean="0">
                <a:solidFill>
                  <a:schemeClr val="bg1"/>
                </a:solidFill>
              </a:rPr>
              <a:t>β</a:t>
            </a:r>
            <a:r>
              <a:rPr lang="pl-PL" sz="1050" dirty="0" smtClean="0">
                <a:solidFill>
                  <a:schemeClr val="bg1"/>
                </a:solidFill>
              </a:rPr>
              <a:t>=7</a:t>
            </a:r>
            <a:endParaRPr lang="pl-PL" sz="1050" dirty="0">
              <a:solidFill>
                <a:schemeClr val="bg1"/>
              </a:solidFill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 flipH="1">
            <a:off x="4612382" y="3905045"/>
            <a:ext cx="330348" cy="4358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 flipV="1">
            <a:off x="5417506" y="4019500"/>
            <a:ext cx="11416" cy="414274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5265429" y="4038719"/>
            <a:ext cx="3334" cy="418941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472476" y="3662831"/>
            <a:ext cx="4443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050" dirty="0" smtClean="0">
                <a:solidFill>
                  <a:schemeClr val="bg1"/>
                </a:solidFill>
              </a:rPr>
              <a:t>α</a:t>
            </a:r>
            <a:r>
              <a:rPr lang="pl-PL" sz="1050" dirty="0" smtClean="0">
                <a:solidFill>
                  <a:schemeClr val="bg1"/>
                </a:solidFill>
              </a:rPr>
              <a:t>=4</a:t>
            </a:r>
          </a:p>
          <a:p>
            <a:r>
              <a:rPr lang="el-GR" sz="1050" dirty="0" smtClean="0">
                <a:solidFill>
                  <a:schemeClr val="bg1"/>
                </a:solidFill>
              </a:rPr>
              <a:t>β</a:t>
            </a:r>
            <a:r>
              <a:rPr lang="pl-PL" sz="1050" dirty="0" smtClean="0">
                <a:solidFill>
                  <a:schemeClr val="bg1"/>
                </a:solidFill>
              </a:rPr>
              <a:t>=7</a:t>
            </a:r>
            <a:endParaRPr lang="pl-PL" sz="1050" dirty="0">
              <a:solidFill>
                <a:schemeClr val="bg1"/>
              </a:solidFill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 flipV="1">
            <a:off x="4735841" y="3957882"/>
            <a:ext cx="303829" cy="4004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889133" y="4545128"/>
            <a:ext cx="330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solidFill>
                  <a:schemeClr val="bg1"/>
                </a:solidFill>
              </a:rPr>
              <a:t>9</a:t>
            </a:r>
            <a:endParaRPr lang="pl-PL" sz="2800" dirty="0">
              <a:solidFill>
                <a:schemeClr val="bg1"/>
              </a:solidFill>
            </a:endParaRPr>
          </a:p>
        </p:txBody>
      </p:sp>
      <p:sp>
        <p:nvSpPr>
          <p:cNvPr id="52" name="Multiply 51"/>
          <p:cNvSpPr/>
          <p:nvPr/>
        </p:nvSpPr>
        <p:spPr>
          <a:xfrm>
            <a:off x="5525862" y="3957882"/>
            <a:ext cx="497817" cy="497817"/>
          </a:xfrm>
          <a:prstGeom prst="mathMultiply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FF0000"/>
              </a:solidFill>
            </a:endParaRPr>
          </a:p>
        </p:txBody>
      </p:sp>
      <p:sp>
        <p:nvSpPr>
          <p:cNvPr id="40" name="Content Placeholder 2"/>
          <p:cNvSpPr txBox="1">
            <a:spLocks/>
          </p:cNvSpPr>
          <p:nvPr/>
        </p:nvSpPr>
        <p:spPr>
          <a:xfrm>
            <a:off x="185027" y="372528"/>
            <a:ext cx="3960000" cy="61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None/>
            </a:pPr>
            <a:r>
              <a:rPr lang="pl-PL" dirty="0"/>
              <a:t>Zwracana jest wartość tego rodzica MAX do jego rodzica MIN nie zmieniając okna poszukiwań ponieważ 8 nie jest mniejsza od </a:t>
            </a:r>
            <a:r>
              <a:rPr lang="el-GR" dirty="0"/>
              <a:t>β</a:t>
            </a:r>
            <a:r>
              <a:rPr lang="pl-PL" dirty="0"/>
              <a:t> (8 ≥ 7)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0488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8038" y="1257168"/>
            <a:ext cx="7840400" cy="540142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114267" y="2374743"/>
            <a:ext cx="330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solidFill>
                  <a:schemeClr val="bg1"/>
                </a:solidFill>
              </a:rPr>
              <a:t>8</a:t>
            </a:r>
            <a:endParaRPr lang="pl-PL" sz="28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08060" y="4546362"/>
            <a:ext cx="33034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l-PL" sz="2800" dirty="0" smtClean="0">
                <a:solidFill>
                  <a:srgbClr val="FF0000"/>
                </a:solidFill>
              </a:rPr>
              <a:t>8</a:t>
            </a:r>
            <a:endParaRPr lang="pl-PL" sz="28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77129" y="4546362"/>
            <a:ext cx="330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062598" y="4546362"/>
            <a:ext cx="330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solidFill>
                  <a:schemeClr val="bg1"/>
                </a:solidFill>
              </a:rPr>
              <a:t>4</a:t>
            </a:r>
            <a:endParaRPr lang="pl-PL" sz="28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871312" y="4546362"/>
            <a:ext cx="330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solidFill>
                  <a:schemeClr val="bg1"/>
                </a:solidFill>
              </a:rPr>
              <a:t>9</a:t>
            </a:r>
            <a:endParaRPr lang="pl-PL" sz="28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648470" y="4546362"/>
            <a:ext cx="330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solidFill>
                  <a:schemeClr val="bg1"/>
                </a:solidFill>
              </a:rPr>
              <a:t>2</a:t>
            </a:r>
            <a:endParaRPr lang="pl-PL" sz="28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976586" y="3314345"/>
            <a:ext cx="330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480209" y="1453797"/>
            <a:ext cx="6751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>
                <a:solidFill>
                  <a:schemeClr val="bg1"/>
                </a:solidFill>
              </a:rPr>
              <a:t>(4, 7)</a:t>
            </a:r>
            <a:endParaRPr lang="pl-PL" sz="1600" dirty="0">
              <a:solidFill>
                <a:schemeClr val="bg1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6793907" y="1905712"/>
            <a:ext cx="880216" cy="2905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5512037" y="2803021"/>
            <a:ext cx="376015" cy="3589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969960" y="1549418"/>
            <a:ext cx="4443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050" dirty="0" smtClean="0">
                <a:solidFill>
                  <a:schemeClr val="bg1"/>
                </a:solidFill>
              </a:rPr>
              <a:t>α</a:t>
            </a:r>
            <a:r>
              <a:rPr lang="pl-PL" sz="1050" dirty="0" smtClean="0">
                <a:solidFill>
                  <a:schemeClr val="bg1"/>
                </a:solidFill>
              </a:rPr>
              <a:t>=4</a:t>
            </a:r>
          </a:p>
          <a:p>
            <a:r>
              <a:rPr lang="el-GR" sz="1050" dirty="0" smtClean="0">
                <a:solidFill>
                  <a:schemeClr val="bg1"/>
                </a:solidFill>
              </a:rPr>
              <a:t>β</a:t>
            </a:r>
            <a:r>
              <a:rPr lang="pl-PL" sz="1050" dirty="0" smtClean="0">
                <a:solidFill>
                  <a:schemeClr val="bg1"/>
                </a:solidFill>
              </a:rPr>
              <a:t>=7</a:t>
            </a:r>
            <a:endParaRPr lang="pl-PL" sz="105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80717" y="2526459"/>
            <a:ext cx="4443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050" dirty="0" smtClean="0">
                <a:solidFill>
                  <a:schemeClr val="bg1"/>
                </a:solidFill>
              </a:rPr>
              <a:t>α</a:t>
            </a:r>
            <a:r>
              <a:rPr lang="pl-PL" sz="1050" dirty="0" smtClean="0">
                <a:solidFill>
                  <a:schemeClr val="bg1"/>
                </a:solidFill>
              </a:rPr>
              <a:t>=4</a:t>
            </a:r>
          </a:p>
          <a:p>
            <a:r>
              <a:rPr lang="el-GR" sz="1050" dirty="0" smtClean="0">
                <a:solidFill>
                  <a:schemeClr val="bg1"/>
                </a:solidFill>
              </a:rPr>
              <a:t>β</a:t>
            </a:r>
            <a:r>
              <a:rPr lang="pl-PL" sz="1050" dirty="0" smtClean="0">
                <a:solidFill>
                  <a:schemeClr val="bg1"/>
                </a:solidFill>
              </a:rPr>
              <a:t>=7</a:t>
            </a:r>
            <a:endParaRPr lang="pl-PL" sz="1050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359785" y="3091997"/>
            <a:ext cx="4443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050" dirty="0" smtClean="0">
                <a:solidFill>
                  <a:srgbClr val="FF0000"/>
                </a:solidFill>
              </a:rPr>
              <a:t>α</a:t>
            </a:r>
            <a:r>
              <a:rPr lang="pl-PL" sz="1050" dirty="0" smtClean="0">
                <a:solidFill>
                  <a:srgbClr val="FF0000"/>
                </a:solidFill>
              </a:rPr>
              <a:t>=4</a:t>
            </a:r>
          </a:p>
          <a:p>
            <a:r>
              <a:rPr lang="el-GR" sz="1050" dirty="0" smtClean="0">
                <a:solidFill>
                  <a:srgbClr val="FF0000"/>
                </a:solidFill>
              </a:rPr>
              <a:t>β</a:t>
            </a:r>
            <a:r>
              <a:rPr lang="pl-PL" sz="1050" dirty="0" smtClean="0">
                <a:solidFill>
                  <a:srgbClr val="FF0000"/>
                </a:solidFill>
              </a:rPr>
              <a:t>=7</a:t>
            </a:r>
            <a:endParaRPr lang="pl-PL" sz="1050" dirty="0">
              <a:solidFill>
                <a:srgbClr val="FF0000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6658477" y="3931669"/>
            <a:ext cx="330348" cy="43583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5774459" y="3039250"/>
            <a:ext cx="349650" cy="3496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Content Placeholder 2"/>
          <p:cNvSpPr txBox="1">
            <a:spLocks/>
          </p:cNvSpPr>
          <p:nvPr/>
        </p:nvSpPr>
        <p:spPr>
          <a:xfrm>
            <a:off x="166565" y="2658107"/>
            <a:ext cx="4267912" cy="1435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Font typeface="Wingdings 3" charset="2"/>
              <a:buNone/>
            </a:pPr>
            <a:endParaRPr lang="pl-PL" dirty="0"/>
          </a:p>
        </p:txBody>
      </p:sp>
      <p:sp>
        <p:nvSpPr>
          <p:cNvPr id="41" name="TextBox 40"/>
          <p:cNvSpPr txBox="1"/>
          <p:nvPr/>
        </p:nvSpPr>
        <p:spPr>
          <a:xfrm>
            <a:off x="11459567" y="1767212"/>
            <a:ext cx="5325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dirty="0" smtClean="0"/>
              <a:t>MAX</a:t>
            </a:r>
            <a:endParaRPr lang="pl-PL" sz="1200" dirty="0"/>
          </a:p>
        </p:txBody>
      </p:sp>
      <p:sp>
        <p:nvSpPr>
          <p:cNvPr id="42" name="TextBox 41"/>
          <p:cNvSpPr txBox="1"/>
          <p:nvPr/>
        </p:nvSpPr>
        <p:spPr>
          <a:xfrm>
            <a:off x="11459567" y="2636353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dirty="0" smtClean="0"/>
              <a:t>MIN</a:t>
            </a:r>
            <a:endParaRPr lang="pl-PL" sz="1200" dirty="0"/>
          </a:p>
        </p:txBody>
      </p:sp>
      <p:sp>
        <p:nvSpPr>
          <p:cNvPr id="43" name="TextBox 42"/>
          <p:cNvSpPr txBox="1"/>
          <p:nvPr/>
        </p:nvSpPr>
        <p:spPr>
          <a:xfrm>
            <a:off x="11459567" y="3498170"/>
            <a:ext cx="5325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dirty="0" smtClean="0"/>
              <a:t>MAX</a:t>
            </a:r>
            <a:endParaRPr lang="pl-PL" sz="1200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6594733" y="3039250"/>
            <a:ext cx="343675" cy="34963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472655" y="3671980"/>
            <a:ext cx="4443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050" dirty="0" smtClean="0">
                <a:solidFill>
                  <a:srgbClr val="FF0000"/>
                </a:solidFill>
              </a:rPr>
              <a:t>α</a:t>
            </a:r>
            <a:r>
              <a:rPr lang="pl-PL" sz="1050" dirty="0" smtClean="0">
                <a:solidFill>
                  <a:srgbClr val="FF0000"/>
                </a:solidFill>
              </a:rPr>
              <a:t>=4</a:t>
            </a:r>
          </a:p>
          <a:p>
            <a:r>
              <a:rPr lang="el-GR" sz="1050" dirty="0" smtClean="0">
                <a:solidFill>
                  <a:srgbClr val="FF0000"/>
                </a:solidFill>
              </a:rPr>
              <a:t>β</a:t>
            </a:r>
            <a:r>
              <a:rPr lang="pl-PL" sz="1050" dirty="0" smtClean="0">
                <a:solidFill>
                  <a:srgbClr val="FF0000"/>
                </a:solidFill>
              </a:rPr>
              <a:t>=7</a:t>
            </a:r>
            <a:endParaRPr lang="pl-PL" sz="1050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079312" y="3348025"/>
            <a:ext cx="330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solidFill>
                  <a:srgbClr val="FF0000"/>
                </a:solidFill>
              </a:rPr>
              <a:t>8</a:t>
            </a:r>
            <a:endParaRPr lang="pl-PL" sz="2800" dirty="0">
              <a:solidFill>
                <a:srgbClr val="FF0000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7007024" y="4007334"/>
            <a:ext cx="265115" cy="40047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139403" y="3348025"/>
            <a:ext cx="330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solidFill>
                  <a:schemeClr val="bg1"/>
                </a:solidFill>
              </a:rPr>
              <a:t>8</a:t>
            </a:r>
            <a:endParaRPr lang="pl-PL" sz="2800" dirty="0">
              <a:solidFill>
                <a:schemeClr val="bg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178364" y="4546362"/>
            <a:ext cx="33034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472476" y="4546362"/>
            <a:ext cx="330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solidFill>
                  <a:schemeClr val="bg1"/>
                </a:solidFill>
              </a:rPr>
              <a:t>3</a:t>
            </a:r>
            <a:endParaRPr lang="pl-PL" sz="2800" dirty="0">
              <a:solidFill>
                <a:schemeClr val="bg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876214" y="4177122"/>
            <a:ext cx="444352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l-GR" sz="1050" dirty="0" smtClean="0">
                <a:solidFill>
                  <a:schemeClr val="bg1"/>
                </a:solidFill>
              </a:rPr>
              <a:t>α</a:t>
            </a:r>
            <a:r>
              <a:rPr lang="pl-PL" sz="1050" dirty="0" smtClean="0">
                <a:solidFill>
                  <a:schemeClr val="bg1"/>
                </a:solidFill>
              </a:rPr>
              <a:t>=4</a:t>
            </a:r>
          </a:p>
          <a:p>
            <a:r>
              <a:rPr lang="el-GR" sz="1050" dirty="0" smtClean="0">
                <a:solidFill>
                  <a:schemeClr val="bg1"/>
                </a:solidFill>
              </a:rPr>
              <a:t>β</a:t>
            </a:r>
            <a:r>
              <a:rPr lang="pl-PL" sz="1050" dirty="0" smtClean="0">
                <a:solidFill>
                  <a:schemeClr val="bg1"/>
                </a:solidFill>
              </a:rPr>
              <a:t>=7</a:t>
            </a:r>
            <a:endParaRPr lang="pl-PL" sz="1050" dirty="0">
              <a:solidFill>
                <a:schemeClr val="bg1"/>
              </a:solidFill>
            </a:endParaRPr>
          </a:p>
        </p:txBody>
      </p:sp>
      <p:cxnSp>
        <p:nvCxnSpPr>
          <p:cNvPr id="61" name="Straight Arrow Connector 60"/>
          <p:cNvCxnSpPr/>
          <p:nvPr/>
        </p:nvCxnSpPr>
        <p:spPr>
          <a:xfrm flipH="1">
            <a:off x="4612382" y="3905045"/>
            <a:ext cx="330348" cy="4358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 flipV="1">
            <a:off x="5417506" y="4019500"/>
            <a:ext cx="11416" cy="414274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5265429" y="4038719"/>
            <a:ext cx="3334" cy="418941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4472476" y="3662831"/>
            <a:ext cx="4443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050" dirty="0" smtClean="0">
                <a:solidFill>
                  <a:schemeClr val="bg1"/>
                </a:solidFill>
              </a:rPr>
              <a:t>α</a:t>
            </a:r>
            <a:r>
              <a:rPr lang="pl-PL" sz="1050" dirty="0" smtClean="0">
                <a:solidFill>
                  <a:schemeClr val="bg1"/>
                </a:solidFill>
              </a:rPr>
              <a:t>=4</a:t>
            </a:r>
          </a:p>
          <a:p>
            <a:r>
              <a:rPr lang="el-GR" sz="1050" dirty="0" smtClean="0">
                <a:solidFill>
                  <a:schemeClr val="bg1"/>
                </a:solidFill>
              </a:rPr>
              <a:t>β</a:t>
            </a:r>
            <a:r>
              <a:rPr lang="pl-PL" sz="1050" dirty="0" smtClean="0">
                <a:solidFill>
                  <a:schemeClr val="bg1"/>
                </a:solidFill>
              </a:rPr>
              <a:t>=7</a:t>
            </a:r>
            <a:endParaRPr lang="pl-PL" sz="1050" dirty="0">
              <a:solidFill>
                <a:schemeClr val="bg1"/>
              </a:solidFill>
            </a:endParaRPr>
          </a:p>
        </p:txBody>
      </p:sp>
      <p:cxnSp>
        <p:nvCxnSpPr>
          <p:cNvPr id="65" name="Straight Arrow Connector 64"/>
          <p:cNvCxnSpPr/>
          <p:nvPr/>
        </p:nvCxnSpPr>
        <p:spPr>
          <a:xfrm flipV="1">
            <a:off x="4735841" y="3957882"/>
            <a:ext cx="303829" cy="4004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5889133" y="4545128"/>
            <a:ext cx="330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solidFill>
                  <a:schemeClr val="bg1"/>
                </a:solidFill>
              </a:rPr>
              <a:t>9</a:t>
            </a:r>
            <a:endParaRPr lang="pl-PL" sz="2800" dirty="0">
              <a:solidFill>
                <a:schemeClr val="bg1"/>
              </a:solidFill>
            </a:endParaRPr>
          </a:p>
        </p:txBody>
      </p:sp>
      <p:sp>
        <p:nvSpPr>
          <p:cNvPr id="67" name="Multiply 66"/>
          <p:cNvSpPr/>
          <p:nvPr/>
        </p:nvSpPr>
        <p:spPr>
          <a:xfrm>
            <a:off x="5525862" y="3957882"/>
            <a:ext cx="497817" cy="497817"/>
          </a:xfrm>
          <a:prstGeom prst="mathMultiply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bg1"/>
              </a:solidFill>
            </a:endParaRPr>
          </a:p>
        </p:txBody>
      </p:sp>
      <p:sp>
        <p:nvSpPr>
          <p:cNvPr id="44" name="Content Placeholder 2"/>
          <p:cNvSpPr txBox="1">
            <a:spLocks/>
          </p:cNvSpPr>
          <p:nvPr/>
        </p:nvSpPr>
        <p:spPr>
          <a:xfrm>
            <a:off x="185027" y="372528"/>
            <a:ext cx="3960000" cy="61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None/>
            </a:pPr>
            <a:r>
              <a:rPr lang="pl-PL" dirty="0"/>
              <a:t>Odwiedzamy kolejne dziecko węzła MIN. </a:t>
            </a:r>
          </a:p>
          <a:p>
            <a:pPr marL="0" indent="0">
              <a:buNone/>
            </a:pPr>
            <a:r>
              <a:rPr lang="pl-PL" dirty="0"/>
              <a:t>Pierwszy liść zawiera wartość 8, która jest zwracana do rodzica.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907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8038" y="1257168"/>
            <a:ext cx="7840400" cy="540142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114267" y="2374743"/>
            <a:ext cx="330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solidFill>
                  <a:schemeClr val="bg1"/>
                </a:solidFill>
              </a:rPr>
              <a:t>8</a:t>
            </a:r>
            <a:endParaRPr lang="pl-PL" sz="28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08060" y="4546362"/>
            <a:ext cx="33034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l-PL" sz="2800" dirty="0" smtClean="0">
                <a:solidFill>
                  <a:schemeClr val="bg1"/>
                </a:solidFill>
              </a:rPr>
              <a:t>8</a:t>
            </a:r>
            <a:endParaRPr lang="pl-PL" sz="2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77129" y="4546362"/>
            <a:ext cx="330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062598" y="4546362"/>
            <a:ext cx="330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solidFill>
                  <a:schemeClr val="bg1"/>
                </a:solidFill>
              </a:rPr>
              <a:t>4</a:t>
            </a:r>
            <a:endParaRPr lang="pl-PL" sz="28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871312" y="4546362"/>
            <a:ext cx="330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solidFill>
                  <a:schemeClr val="bg1"/>
                </a:solidFill>
              </a:rPr>
              <a:t>9</a:t>
            </a:r>
            <a:endParaRPr lang="pl-PL" sz="28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648470" y="4546362"/>
            <a:ext cx="330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solidFill>
                  <a:schemeClr val="bg1"/>
                </a:solidFill>
              </a:rPr>
              <a:t>2</a:t>
            </a:r>
            <a:endParaRPr lang="pl-PL" sz="28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976586" y="3314345"/>
            <a:ext cx="330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480209" y="1453797"/>
            <a:ext cx="6751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>
                <a:solidFill>
                  <a:schemeClr val="bg1"/>
                </a:solidFill>
              </a:rPr>
              <a:t>(4, 7)</a:t>
            </a:r>
            <a:endParaRPr lang="pl-PL" sz="1600" dirty="0">
              <a:solidFill>
                <a:schemeClr val="bg1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6793907" y="1905712"/>
            <a:ext cx="880216" cy="2905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5512037" y="2803021"/>
            <a:ext cx="376015" cy="3589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969960" y="1549418"/>
            <a:ext cx="4443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050" dirty="0" smtClean="0">
                <a:solidFill>
                  <a:schemeClr val="bg1"/>
                </a:solidFill>
              </a:rPr>
              <a:t>α</a:t>
            </a:r>
            <a:r>
              <a:rPr lang="pl-PL" sz="1050" dirty="0" smtClean="0">
                <a:solidFill>
                  <a:schemeClr val="bg1"/>
                </a:solidFill>
              </a:rPr>
              <a:t>=4</a:t>
            </a:r>
          </a:p>
          <a:p>
            <a:r>
              <a:rPr lang="el-GR" sz="1050" dirty="0" smtClean="0">
                <a:solidFill>
                  <a:schemeClr val="bg1"/>
                </a:solidFill>
              </a:rPr>
              <a:t>β</a:t>
            </a:r>
            <a:r>
              <a:rPr lang="pl-PL" sz="1050" dirty="0" smtClean="0">
                <a:solidFill>
                  <a:schemeClr val="bg1"/>
                </a:solidFill>
              </a:rPr>
              <a:t>=7</a:t>
            </a:r>
            <a:endParaRPr lang="pl-PL" sz="105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80717" y="2526459"/>
            <a:ext cx="4443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050" dirty="0" smtClean="0">
                <a:solidFill>
                  <a:schemeClr val="bg1"/>
                </a:solidFill>
              </a:rPr>
              <a:t>α</a:t>
            </a:r>
            <a:r>
              <a:rPr lang="pl-PL" sz="1050" dirty="0" smtClean="0">
                <a:solidFill>
                  <a:schemeClr val="bg1"/>
                </a:solidFill>
              </a:rPr>
              <a:t>=4</a:t>
            </a:r>
          </a:p>
          <a:p>
            <a:r>
              <a:rPr lang="el-GR" sz="1050" dirty="0" smtClean="0">
                <a:solidFill>
                  <a:schemeClr val="bg1"/>
                </a:solidFill>
              </a:rPr>
              <a:t>β</a:t>
            </a:r>
            <a:r>
              <a:rPr lang="pl-PL" sz="1050" dirty="0" smtClean="0">
                <a:solidFill>
                  <a:schemeClr val="bg1"/>
                </a:solidFill>
              </a:rPr>
              <a:t>=7</a:t>
            </a:r>
            <a:endParaRPr lang="pl-PL" sz="1050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359785" y="3091997"/>
            <a:ext cx="4443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050" dirty="0" smtClean="0">
                <a:solidFill>
                  <a:schemeClr val="bg1"/>
                </a:solidFill>
              </a:rPr>
              <a:t>α</a:t>
            </a:r>
            <a:r>
              <a:rPr lang="pl-PL" sz="1050" dirty="0" smtClean="0">
                <a:solidFill>
                  <a:schemeClr val="bg1"/>
                </a:solidFill>
              </a:rPr>
              <a:t>=4</a:t>
            </a:r>
          </a:p>
          <a:p>
            <a:r>
              <a:rPr lang="el-GR" sz="1050" dirty="0" smtClean="0">
                <a:solidFill>
                  <a:schemeClr val="bg1"/>
                </a:solidFill>
              </a:rPr>
              <a:t>β</a:t>
            </a:r>
            <a:r>
              <a:rPr lang="pl-PL" sz="1050" dirty="0" smtClean="0">
                <a:solidFill>
                  <a:schemeClr val="bg1"/>
                </a:solidFill>
              </a:rPr>
              <a:t>=7</a:t>
            </a:r>
            <a:endParaRPr lang="pl-PL" sz="1050" dirty="0">
              <a:solidFill>
                <a:schemeClr val="bg1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6658477" y="3931669"/>
            <a:ext cx="330348" cy="435835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5774459" y="3039250"/>
            <a:ext cx="349650" cy="3496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1459567" y="1767212"/>
            <a:ext cx="5325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dirty="0" smtClean="0"/>
              <a:t>MAX</a:t>
            </a:r>
            <a:endParaRPr lang="pl-PL" sz="1200" dirty="0"/>
          </a:p>
        </p:txBody>
      </p:sp>
      <p:sp>
        <p:nvSpPr>
          <p:cNvPr id="42" name="TextBox 41"/>
          <p:cNvSpPr txBox="1"/>
          <p:nvPr/>
        </p:nvSpPr>
        <p:spPr>
          <a:xfrm>
            <a:off x="11459567" y="2636353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dirty="0" smtClean="0"/>
              <a:t>MIN</a:t>
            </a:r>
            <a:endParaRPr lang="pl-PL" sz="1200" dirty="0"/>
          </a:p>
        </p:txBody>
      </p:sp>
      <p:sp>
        <p:nvSpPr>
          <p:cNvPr id="43" name="TextBox 42"/>
          <p:cNvSpPr txBox="1"/>
          <p:nvPr/>
        </p:nvSpPr>
        <p:spPr>
          <a:xfrm>
            <a:off x="11459567" y="3498170"/>
            <a:ext cx="5325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dirty="0" smtClean="0"/>
              <a:t>MAX</a:t>
            </a:r>
            <a:endParaRPr lang="pl-PL" sz="1200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6594733" y="3039250"/>
            <a:ext cx="343675" cy="349637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472655" y="3671980"/>
            <a:ext cx="4443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050" dirty="0" smtClean="0">
                <a:solidFill>
                  <a:schemeClr val="bg1"/>
                </a:solidFill>
              </a:rPr>
              <a:t>α</a:t>
            </a:r>
            <a:r>
              <a:rPr lang="pl-PL" sz="1050" dirty="0" smtClean="0">
                <a:solidFill>
                  <a:schemeClr val="bg1"/>
                </a:solidFill>
              </a:rPr>
              <a:t>=4</a:t>
            </a:r>
          </a:p>
          <a:p>
            <a:r>
              <a:rPr lang="el-GR" sz="1050" dirty="0" smtClean="0">
                <a:solidFill>
                  <a:schemeClr val="bg1"/>
                </a:solidFill>
              </a:rPr>
              <a:t>β</a:t>
            </a:r>
            <a:r>
              <a:rPr lang="pl-PL" sz="1050" dirty="0" smtClean="0">
                <a:solidFill>
                  <a:schemeClr val="bg1"/>
                </a:solidFill>
              </a:rPr>
              <a:t>=7</a:t>
            </a:r>
            <a:endParaRPr lang="pl-PL" sz="1050" dirty="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079312" y="3348025"/>
            <a:ext cx="330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solidFill>
                  <a:srgbClr val="FF0000"/>
                </a:solidFill>
              </a:rPr>
              <a:t>8</a:t>
            </a:r>
            <a:endParaRPr lang="pl-PL" sz="2800" dirty="0">
              <a:solidFill>
                <a:srgbClr val="FF0000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7007024" y="4007334"/>
            <a:ext cx="265115" cy="400472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139403" y="3348025"/>
            <a:ext cx="330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solidFill>
                  <a:schemeClr val="bg1"/>
                </a:solidFill>
              </a:rPr>
              <a:t>8</a:t>
            </a:r>
            <a:endParaRPr lang="pl-PL" sz="2800" dirty="0">
              <a:solidFill>
                <a:schemeClr val="bg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178364" y="4546362"/>
            <a:ext cx="33034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472476" y="4546362"/>
            <a:ext cx="330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solidFill>
                  <a:schemeClr val="bg1"/>
                </a:solidFill>
              </a:rPr>
              <a:t>3</a:t>
            </a:r>
            <a:endParaRPr lang="pl-PL" sz="2800" dirty="0">
              <a:solidFill>
                <a:schemeClr val="bg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876214" y="4177122"/>
            <a:ext cx="444352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l-GR" sz="1050" dirty="0" smtClean="0">
                <a:solidFill>
                  <a:schemeClr val="bg1"/>
                </a:solidFill>
              </a:rPr>
              <a:t>α</a:t>
            </a:r>
            <a:r>
              <a:rPr lang="pl-PL" sz="1050" dirty="0" smtClean="0">
                <a:solidFill>
                  <a:schemeClr val="bg1"/>
                </a:solidFill>
              </a:rPr>
              <a:t>=4</a:t>
            </a:r>
          </a:p>
          <a:p>
            <a:r>
              <a:rPr lang="el-GR" sz="1050" dirty="0" smtClean="0">
                <a:solidFill>
                  <a:schemeClr val="bg1"/>
                </a:solidFill>
              </a:rPr>
              <a:t>β</a:t>
            </a:r>
            <a:r>
              <a:rPr lang="pl-PL" sz="1050" dirty="0" smtClean="0">
                <a:solidFill>
                  <a:schemeClr val="bg1"/>
                </a:solidFill>
              </a:rPr>
              <a:t>=7</a:t>
            </a:r>
            <a:endParaRPr lang="pl-PL" sz="1050" dirty="0">
              <a:solidFill>
                <a:schemeClr val="bg1"/>
              </a:solidFill>
            </a:endParaRPr>
          </a:p>
        </p:txBody>
      </p:sp>
      <p:cxnSp>
        <p:nvCxnSpPr>
          <p:cNvPr id="61" name="Straight Arrow Connector 60"/>
          <p:cNvCxnSpPr/>
          <p:nvPr/>
        </p:nvCxnSpPr>
        <p:spPr>
          <a:xfrm flipH="1">
            <a:off x="4612382" y="3905045"/>
            <a:ext cx="330348" cy="4358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 flipV="1">
            <a:off x="5417506" y="4019500"/>
            <a:ext cx="11416" cy="414274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5265429" y="4038719"/>
            <a:ext cx="3334" cy="418941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4472476" y="3662831"/>
            <a:ext cx="4443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050" dirty="0" smtClean="0">
                <a:solidFill>
                  <a:schemeClr val="bg1"/>
                </a:solidFill>
              </a:rPr>
              <a:t>α</a:t>
            </a:r>
            <a:r>
              <a:rPr lang="pl-PL" sz="1050" dirty="0" smtClean="0">
                <a:solidFill>
                  <a:schemeClr val="bg1"/>
                </a:solidFill>
              </a:rPr>
              <a:t>=4</a:t>
            </a:r>
          </a:p>
          <a:p>
            <a:r>
              <a:rPr lang="el-GR" sz="1050" dirty="0" smtClean="0">
                <a:solidFill>
                  <a:schemeClr val="bg1"/>
                </a:solidFill>
              </a:rPr>
              <a:t>β</a:t>
            </a:r>
            <a:r>
              <a:rPr lang="pl-PL" sz="1050" dirty="0" smtClean="0">
                <a:solidFill>
                  <a:schemeClr val="bg1"/>
                </a:solidFill>
              </a:rPr>
              <a:t>=7</a:t>
            </a:r>
            <a:endParaRPr lang="pl-PL" sz="1050" dirty="0">
              <a:solidFill>
                <a:schemeClr val="bg1"/>
              </a:solidFill>
            </a:endParaRPr>
          </a:p>
        </p:txBody>
      </p:sp>
      <p:cxnSp>
        <p:nvCxnSpPr>
          <p:cNvPr id="65" name="Straight Arrow Connector 64"/>
          <p:cNvCxnSpPr/>
          <p:nvPr/>
        </p:nvCxnSpPr>
        <p:spPr>
          <a:xfrm flipV="1">
            <a:off x="4735841" y="3957882"/>
            <a:ext cx="303829" cy="4004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5889133" y="4545128"/>
            <a:ext cx="330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solidFill>
                  <a:schemeClr val="bg1"/>
                </a:solidFill>
              </a:rPr>
              <a:t>9</a:t>
            </a:r>
            <a:endParaRPr lang="pl-PL" sz="2800" dirty="0">
              <a:solidFill>
                <a:schemeClr val="bg1"/>
              </a:solidFill>
            </a:endParaRPr>
          </a:p>
        </p:txBody>
      </p:sp>
      <p:sp>
        <p:nvSpPr>
          <p:cNvPr id="67" name="Multiply 66"/>
          <p:cNvSpPr/>
          <p:nvPr/>
        </p:nvSpPr>
        <p:spPr>
          <a:xfrm>
            <a:off x="7360568" y="3957882"/>
            <a:ext cx="497817" cy="497817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bg1"/>
              </a:solidFill>
            </a:endParaRPr>
          </a:p>
        </p:txBody>
      </p:sp>
      <p:sp>
        <p:nvSpPr>
          <p:cNvPr id="44" name="Multiply 66"/>
          <p:cNvSpPr/>
          <p:nvPr/>
        </p:nvSpPr>
        <p:spPr>
          <a:xfrm>
            <a:off x="5525862" y="3957882"/>
            <a:ext cx="497817" cy="497817"/>
          </a:xfrm>
          <a:prstGeom prst="mathMultiply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bg1"/>
              </a:solidFill>
            </a:endParaRPr>
          </a:p>
        </p:txBody>
      </p:sp>
      <p:sp>
        <p:nvSpPr>
          <p:cNvPr id="45" name="Content Placeholder 2"/>
          <p:cNvSpPr txBox="1">
            <a:spLocks/>
          </p:cNvSpPr>
          <p:nvPr/>
        </p:nvSpPr>
        <p:spPr>
          <a:xfrm>
            <a:off x="185027" y="372528"/>
            <a:ext cx="3960000" cy="61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None/>
            </a:pPr>
            <a:r>
              <a:rPr lang="pl-PL" dirty="0"/>
              <a:t>Ponieważ wartość z </a:t>
            </a:r>
            <a:r>
              <a:rPr lang="pl-PL" dirty="0" smtClean="0"/>
              <a:t>pierwszego </a:t>
            </a:r>
            <a:r>
              <a:rPr lang="pl-PL" dirty="0"/>
              <a:t>liścia, którą zwracamy do rodzica jest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8 </a:t>
            </a:r>
            <a:r>
              <a:rPr lang="pl-PL" dirty="0"/>
              <a:t>≥ β (8 ≥ 7</a:t>
            </a:r>
            <a:r>
              <a:rPr lang="pl-PL" dirty="0" smtClean="0"/>
              <a:t>), dlatego </a:t>
            </a:r>
            <a:r>
              <a:rPr lang="pl-PL" dirty="0"/>
              <a:t>kolejny liść jest odcinany.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2254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8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8038" y="1257168"/>
            <a:ext cx="7840400" cy="540142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114267" y="2374743"/>
            <a:ext cx="330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solidFill>
                  <a:schemeClr val="bg1"/>
                </a:solidFill>
              </a:rPr>
              <a:t>8</a:t>
            </a:r>
            <a:endParaRPr lang="pl-PL" sz="28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08060" y="4546362"/>
            <a:ext cx="33034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l-PL" sz="2800" dirty="0" smtClean="0">
                <a:solidFill>
                  <a:schemeClr val="bg1"/>
                </a:solidFill>
              </a:rPr>
              <a:t>8</a:t>
            </a:r>
            <a:endParaRPr lang="pl-PL" sz="2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77129" y="4546362"/>
            <a:ext cx="330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062598" y="4546362"/>
            <a:ext cx="330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solidFill>
                  <a:schemeClr val="bg1"/>
                </a:solidFill>
              </a:rPr>
              <a:t>4</a:t>
            </a:r>
            <a:endParaRPr lang="pl-PL" sz="28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871312" y="4546362"/>
            <a:ext cx="330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solidFill>
                  <a:schemeClr val="bg1"/>
                </a:solidFill>
              </a:rPr>
              <a:t>9</a:t>
            </a:r>
            <a:endParaRPr lang="pl-PL" sz="28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648470" y="4546362"/>
            <a:ext cx="330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solidFill>
                  <a:schemeClr val="bg1"/>
                </a:solidFill>
              </a:rPr>
              <a:t>2</a:t>
            </a:r>
            <a:endParaRPr lang="pl-PL" sz="28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976586" y="3314345"/>
            <a:ext cx="330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062591" y="1587775"/>
            <a:ext cx="2387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480209" y="1453797"/>
            <a:ext cx="6751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>
                <a:solidFill>
                  <a:schemeClr val="bg1"/>
                </a:solidFill>
              </a:rPr>
              <a:t>(4, 7)</a:t>
            </a:r>
            <a:endParaRPr lang="pl-PL" sz="1600" dirty="0">
              <a:solidFill>
                <a:schemeClr val="bg1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6793907" y="1905712"/>
            <a:ext cx="880216" cy="2905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5512037" y="2803021"/>
            <a:ext cx="376015" cy="3589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969960" y="1549418"/>
            <a:ext cx="4443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050" dirty="0" smtClean="0">
                <a:solidFill>
                  <a:schemeClr val="bg1"/>
                </a:solidFill>
              </a:rPr>
              <a:t>α</a:t>
            </a:r>
            <a:r>
              <a:rPr lang="pl-PL" sz="1050" dirty="0" smtClean="0">
                <a:solidFill>
                  <a:schemeClr val="bg1"/>
                </a:solidFill>
              </a:rPr>
              <a:t>=4</a:t>
            </a:r>
          </a:p>
          <a:p>
            <a:r>
              <a:rPr lang="el-GR" sz="1050" dirty="0" smtClean="0">
                <a:solidFill>
                  <a:schemeClr val="bg1"/>
                </a:solidFill>
              </a:rPr>
              <a:t>β</a:t>
            </a:r>
            <a:r>
              <a:rPr lang="pl-PL" sz="1050" dirty="0" smtClean="0">
                <a:solidFill>
                  <a:schemeClr val="bg1"/>
                </a:solidFill>
              </a:rPr>
              <a:t>=7</a:t>
            </a:r>
            <a:endParaRPr lang="pl-PL" sz="105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80717" y="2526459"/>
            <a:ext cx="4443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050" dirty="0" smtClean="0">
                <a:solidFill>
                  <a:schemeClr val="bg1"/>
                </a:solidFill>
              </a:rPr>
              <a:t>α</a:t>
            </a:r>
            <a:r>
              <a:rPr lang="pl-PL" sz="1050" dirty="0" smtClean="0">
                <a:solidFill>
                  <a:schemeClr val="bg1"/>
                </a:solidFill>
              </a:rPr>
              <a:t>=4</a:t>
            </a:r>
          </a:p>
          <a:p>
            <a:r>
              <a:rPr lang="el-GR" sz="1050" dirty="0" smtClean="0">
                <a:solidFill>
                  <a:schemeClr val="bg1"/>
                </a:solidFill>
              </a:rPr>
              <a:t>β</a:t>
            </a:r>
            <a:r>
              <a:rPr lang="pl-PL" sz="1050" dirty="0" smtClean="0">
                <a:solidFill>
                  <a:schemeClr val="bg1"/>
                </a:solidFill>
              </a:rPr>
              <a:t>=7</a:t>
            </a:r>
            <a:endParaRPr lang="pl-PL" sz="1050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359785" y="3091997"/>
            <a:ext cx="4443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050" dirty="0" smtClean="0">
                <a:solidFill>
                  <a:schemeClr val="bg1"/>
                </a:solidFill>
              </a:rPr>
              <a:t>α</a:t>
            </a:r>
            <a:r>
              <a:rPr lang="pl-PL" sz="1050" dirty="0" smtClean="0">
                <a:solidFill>
                  <a:schemeClr val="bg1"/>
                </a:solidFill>
              </a:rPr>
              <a:t>=4</a:t>
            </a:r>
          </a:p>
          <a:p>
            <a:r>
              <a:rPr lang="el-GR" sz="1050" dirty="0" smtClean="0">
                <a:solidFill>
                  <a:schemeClr val="bg1"/>
                </a:solidFill>
              </a:rPr>
              <a:t>β</a:t>
            </a:r>
            <a:r>
              <a:rPr lang="pl-PL" sz="1050" dirty="0" smtClean="0">
                <a:solidFill>
                  <a:schemeClr val="bg1"/>
                </a:solidFill>
              </a:rPr>
              <a:t>=7</a:t>
            </a:r>
            <a:endParaRPr lang="pl-PL" sz="1050" dirty="0">
              <a:solidFill>
                <a:schemeClr val="bg1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6658477" y="3931669"/>
            <a:ext cx="330348" cy="435835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5774459" y="3039250"/>
            <a:ext cx="349650" cy="3496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1459567" y="1767212"/>
            <a:ext cx="5325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dirty="0" smtClean="0"/>
              <a:t>MAX</a:t>
            </a:r>
            <a:endParaRPr lang="pl-PL" sz="1200" dirty="0"/>
          </a:p>
        </p:txBody>
      </p:sp>
      <p:sp>
        <p:nvSpPr>
          <p:cNvPr id="42" name="TextBox 41"/>
          <p:cNvSpPr txBox="1"/>
          <p:nvPr/>
        </p:nvSpPr>
        <p:spPr>
          <a:xfrm>
            <a:off x="11459567" y="2636353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dirty="0" smtClean="0"/>
              <a:t>MIN</a:t>
            </a:r>
            <a:endParaRPr lang="pl-PL" sz="1200" dirty="0"/>
          </a:p>
        </p:txBody>
      </p:sp>
      <p:sp>
        <p:nvSpPr>
          <p:cNvPr id="43" name="TextBox 42"/>
          <p:cNvSpPr txBox="1"/>
          <p:nvPr/>
        </p:nvSpPr>
        <p:spPr>
          <a:xfrm>
            <a:off x="11459567" y="3498170"/>
            <a:ext cx="5325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dirty="0" smtClean="0"/>
              <a:t>MAX</a:t>
            </a:r>
            <a:endParaRPr lang="pl-PL" sz="1200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6594733" y="3039250"/>
            <a:ext cx="343675" cy="349637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472655" y="3671980"/>
            <a:ext cx="4443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050" dirty="0" smtClean="0">
                <a:solidFill>
                  <a:schemeClr val="bg1"/>
                </a:solidFill>
              </a:rPr>
              <a:t>α</a:t>
            </a:r>
            <a:r>
              <a:rPr lang="pl-PL" sz="1050" dirty="0" smtClean="0">
                <a:solidFill>
                  <a:schemeClr val="bg1"/>
                </a:solidFill>
              </a:rPr>
              <a:t>=4</a:t>
            </a:r>
          </a:p>
          <a:p>
            <a:r>
              <a:rPr lang="el-GR" sz="1050" dirty="0" smtClean="0">
                <a:solidFill>
                  <a:schemeClr val="bg1"/>
                </a:solidFill>
              </a:rPr>
              <a:t>β</a:t>
            </a:r>
            <a:r>
              <a:rPr lang="pl-PL" sz="1050" dirty="0" smtClean="0">
                <a:solidFill>
                  <a:schemeClr val="bg1"/>
                </a:solidFill>
              </a:rPr>
              <a:t>=7</a:t>
            </a:r>
            <a:endParaRPr lang="pl-PL" sz="1050" dirty="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079312" y="3348025"/>
            <a:ext cx="330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solidFill>
                  <a:schemeClr val="bg1"/>
                </a:solidFill>
              </a:rPr>
              <a:t>8</a:t>
            </a:r>
            <a:endParaRPr lang="pl-PL" sz="2800" dirty="0">
              <a:solidFill>
                <a:schemeClr val="bg1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7007024" y="4007334"/>
            <a:ext cx="265115" cy="400472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139403" y="3348025"/>
            <a:ext cx="330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solidFill>
                  <a:schemeClr val="bg1"/>
                </a:solidFill>
              </a:rPr>
              <a:t>8</a:t>
            </a:r>
            <a:endParaRPr lang="pl-PL" sz="2800" dirty="0">
              <a:solidFill>
                <a:schemeClr val="bg1"/>
              </a:solidFill>
            </a:endParaRPr>
          </a:p>
        </p:txBody>
      </p:sp>
      <p:sp>
        <p:nvSpPr>
          <p:cNvPr id="15" name="Multiply 14"/>
          <p:cNvSpPr/>
          <p:nvPr/>
        </p:nvSpPr>
        <p:spPr>
          <a:xfrm>
            <a:off x="7368860" y="3958661"/>
            <a:ext cx="497817" cy="497817"/>
          </a:xfrm>
          <a:prstGeom prst="mathMultiply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FF0000"/>
              </a:solidFill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 flipV="1">
            <a:off x="6863237" y="2163517"/>
            <a:ext cx="905331" cy="33685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Multiply 48"/>
          <p:cNvSpPr/>
          <p:nvPr/>
        </p:nvSpPr>
        <p:spPr>
          <a:xfrm>
            <a:off x="8854913" y="1947360"/>
            <a:ext cx="497817" cy="497817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FF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178364" y="4546362"/>
            <a:ext cx="33034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472476" y="4546362"/>
            <a:ext cx="330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solidFill>
                  <a:schemeClr val="bg1"/>
                </a:solidFill>
              </a:rPr>
              <a:t>3</a:t>
            </a:r>
            <a:endParaRPr lang="pl-PL" sz="2800" dirty="0">
              <a:solidFill>
                <a:schemeClr val="bg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876214" y="4177122"/>
            <a:ext cx="444352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l-GR" sz="1050" dirty="0" smtClean="0">
                <a:solidFill>
                  <a:schemeClr val="bg1"/>
                </a:solidFill>
              </a:rPr>
              <a:t>α</a:t>
            </a:r>
            <a:r>
              <a:rPr lang="pl-PL" sz="1050" dirty="0" smtClean="0">
                <a:solidFill>
                  <a:schemeClr val="bg1"/>
                </a:solidFill>
              </a:rPr>
              <a:t>=4</a:t>
            </a:r>
          </a:p>
          <a:p>
            <a:r>
              <a:rPr lang="el-GR" sz="1050" dirty="0" smtClean="0">
                <a:solidFill>
                  <a:schemeClr val="bg1"/>
                </a:solidFill>
              </a:rPr>
              <a:t>β</a:t>
            </a:r>
            <a:r>
              <a:rPr lang="pl-PL" sz="1050" dirty="0" smtClean="0">
                <a:solidFill>
                  <a:schemeClr val="bg1"/>
                </a:solidFill>
              </a:rPr>
              <a:t>=7</a:t>
            </a:r>
            <a:endParaRPr lang="pl-PL" sz="1050" dirty="0">
              <a:solidFill>
                <a:schemeClr val="bg1"/>
              </a:solidFill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 flipH="1">
            <a:off x="4612382" y="3905045"/>
            <a:ext cx="330348" cy="4358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 flipV="1">
            <a:off x="5417506" y="4019500"/>
            <a:ext cx="11416" cy="414274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5265429" y="4038719"/>
            <a:ext cx="3334" cy="418941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4472476" y="3662831"/>
            <a:ext cx="4443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050" dirty="0" smtClean="0">
                <a:solidFill>
                  <a:schemeClr val="bg1"/>
                </a:solidFill>
              </a:rPr>
              <a:t>α</a:t>
            </a:r>
            <a:r>
              <a:rPr lang="pl-PL" sz="1050" dirty="0" smtClean="0">
                <a:solidFill>
                  <a:schemeClr val="bg1"/>
                </a:solidFill>
              </a:rPr>
              <a:t>=4</a:t>
            </a:r>
          </a:p>
          <a:p>
            <a:r>
              <a:rPr lang="el-GR" sz="1050" dirty="0" smtClean="0">
                <a:solidFill>
                  <a:schemeClr val="bg1"/>
                </a:solidFill>
              </a:rPr>
              <a:t>β</a:t>
            </a:r>
            <a:r>
              <a:rPr lang="pl-PL" sz="1050" dirty="0" smtClean="0">
                <a:solidFill>
                  <a:schemeClr val="bg1"/>
                </a:solidFill>
              </a:rPr>
              <a:t>=7</a:t>
            </a:r>
            <a:endParaRPr lang="pl-PL" sz="1050" dirty="0">
              <a:solidFill>
                <a:schemeClr val="bg1"/>
              </a:solidFill>
            </a:endParaRPr>
          </a:p>
        </p:txBody>
      </p:sp>
      <p:cxnSp>
        <p:nvCxnSpPr>
          <p:cNvPr id="57" name="Straight Arrow Connector 56"/>
          <p:cNvCxnSpPr/>
          <p:nvPr/>
        </p:nvCxnSpPr>
        <p:spPr>
          <a:xfrm flipV="1">
            <a:off x="4735841" y="3957882"/>
            <a:ext cx="303829" cy="4004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889133" y="4545128"/>
            <a:ext cx="330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solidFill>
                  <a:schemeClr val="bg1"/>
                </a:solidFill>
              </a:rPr>
              <a:t>9</a:t>
            </a:r>
            <a:endParaRPr lang="pl-PL" sz="2800" dirty="0">
              <a:solidFill>
                <a:schemeClr val="bg1"/>
              </a:solidFill>
            </a:endParaRPr>
          </a:p>
        </p:txBody>
      </p:sp>
      <p:sp>
        <p:nvSpPr>
          <p:cNvPr id="59" name="Multiply 58"/>
          <p:cNvSpPr/>
          <p:nvPr/>
        </p:nvSpPr>
        <p:spPr>
          <a:xfrm>
            <a:off x="5525862" y="3957882"/>
            <a:ext cx="497817" cy="497817"/>
          </a:xfrm>
          <a:prstGeom prst="mathMultiply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bg1"/>
              </a:solidFill>
            </a:endParaRPr>
          </a:p>
        </p:txBody>
      </p:sp>
      <p:sp>
        <p:nvSpPr>
          <p:cNvPr id="44" name="Content Placeholder 2"/>
          <p:cNvSpPr txBox="1">
            <a:spLocks/>
          </p:cNvSpPr>
          <p:nvPr/>
        </p:nvSpPr>
        <p:spPr>
          <a:xfrm>
            <a:off x="185027" y="372528"/>
            <a:ext cx="3960000" cy="61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None/>
            </a:pPr>
            <a:r>
              <a:rPr lang="pl-PL" dirty="0"/>
              <a:t>Całą lewą gałąź drzewa odwiedziliśmy i bieżącą wartością korzenia jest wartość zwrócona dla pierwszego dziecka, czyli 8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r>
              <a:rPr lang="pl-PL" dirty="0"/>
              <a:t>Ponieważ 8 ≥ β, (wiemy że wartość </a:t>
            </a:r>
            <a:r>
              <a:rPr lang="pl-PL" dirty="0" err="1"/>
              <a:t>MiniMaxowa</a:t>
            </a:r>
            <a:r>
              <a:rPr lang="pl-PL" dirty="0"/>
              <a:t> korzenia wyniesie 8 lub więcej), dlatego odcinamy kolejne dzieci korzenia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r>
              <a:rPr lang="pl-PL" dirty="0"/>
              <a:t>Dlatego w tym przypadku odcinamy gałąź prawą i z twierdzenia o </a:t>
            </a:r>
            <a:r>
              <a:rPr lang="pl-PL" dirty="0" err="1"/>
              <a:t>Alpha</a:t>
            </a:r>
            <a:r>
              <a:rPr lang="pl-PL" dirty="0"/>
              <a:t>-Beta, wynika że wartość </a:t>
            </a:r>
            <a:r>
              <a:rPr lang="pl-PL" dirty="0" err="1"/>
              <a:t>MiniMaxowa</a:t>
            </a:r>
            <a:r>
              <a:rPr lang="pl-PL" dirty="0"/>
              <a:t> korzenia wynosi co najmniej 8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2400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133</TotalTime>
  <Words>566</Words>
  <Application>Microsoft Office PowerPoint</Application>
  <PresentationFormat>Panoramiczny</PresentationFormat>
  <Paragraphs>198</Paragraphs>
  <Slides>8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Wingdings 3</vt:lpstr>
      <vt:lpstr>Ion</vt:lpstr>
      <vt:lpstr>Cięcia Alfa-Beta</vt:lpstr>
      <vt:lpstr>W drzewie Alpha-Beta przeszukujemy je dla dwóch graczy: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Alpha Beta Cuts</dc:title>
  <dc:creator>Jakub Dudzinski</dc:creator>
  <cp:lastModifiedBy>Student</cp:lastModifiedBy>
  <cp:revision>24</cp:revision>
  <dcterms:created xsi:type="dcterms:W3CDTF">2015-12-08T13:58:14Z</dcterms:created>
  <dcterms:modified xsi:type="dcterms:W3CDTF">2015-12-14T18:38:24Z</dcterms:modified>
</cp:coreProperties>
</file>